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2"/>
  </p:notesMasterIdLst>
  <p:sldIdLst>
    <p:sldId id="256" r:id="rId3"/>
    <p:sldId id="257" r:id="rId4"/>
    <p:sldId id="258" r:id="rId5"/>
    <p:sldId id="262" r:id="rId6"/>
    <p:sldId id="261" r:id="rId7"/>
    <p:sldId id="264" r:id="rId8"/>
    <p:sldId id="260" r:id="rId9"/>
    <p:sldId id="263" r:id="rId10"/>
    <p:sldId id="259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SemiBold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sota, Jack J" initials="LJJ" lastIdx="1" clrIdx="0">
    <p:extLst>
      <p:ext uri="{19B8F6BF-5375-455C-9EA6-DF929625EA0E}">
        <p15:presenceInfo xmlns:p15="http://schemas.microsoft.com/office/powerpoint/2012/main" userId="S::JJL120@pitt.edu::cede5063-ddde-4282-b262-6a766c3c94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8"/>
    <p:restoredTop sz="94542"/>
  </p:normalViewPr>
  <p:slideViewPr>
    <p:cSldViewPr snapToGrid="0">
      <p:cViewPr varScale="1">
        <p:scale>
          <a:sx n="115" d="100"/>
          <a:sy n="115" d="100"/>
        </p:scale>
        <p:origin x="216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d5cedad0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3d5cedad05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b="0" i="1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d5cedad0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3d5cedad0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d5cedad0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33d5cedad05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d5cedad0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33d5cedad05_0_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44A65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8955329" y="-14121"/>
            <a:ext cx="197350" cy="51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8050" y="-14121"/>
            <a:ext cx="197350" cy="51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44A65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r="40419" b="1370"/>
          <a:stretch/>
        </p:blipFill>
        <p:spPr>
          <a:xfrm rot="-5400000">
            <a:off x="4466612" y="-4476012"/>
            <a:ext cx="210775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r="43191" b="1370"/>
          <a:stretch/>
        </p:blipFill>
        <p:spPr>
          <a:xfrm rot="5400000">
            <a:off x="4471513" y="482763"/>
            <a:ext cx="200975" cy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BMAP Portal Style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1638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1648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400" y="0"/>
            <a:ext cx="19627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l="20584"/>
          <a:stretch/>
        </p:blipFill>
        <p:spPr>
          <a:xfrm>
            <a:off x="10889" y="166975"/>
            <a:ext cx="1493701" cy="480955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dark)">
  <p:cSld name="TITLE_ONLY_1">
    <p:bg>
      <p:bgPr>
        <a:solidFill>
          <a:srgbClr val="00000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l="20584"/>
          <a:stretch/>
        </p:blipFill>
        <p:spPr>
          <a:xfrm>
            <a:off x="10889" y="166975"/>
            <a:ext cx="1493701" cy="48095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8050" y="-14121"/>
            <a:ext cx="197350" cy="51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444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3600"/>
              <a:buNone/>
              <a:defRPr sz="3600">
                <a:solidFill>
                  <a:srgbClr val="444A65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8050" y="-14121"/>
            <a:ext cx="197350" cy="51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A65"/>
              </a:buClr>
              <a:buSzPts val="9600"/>
              <a:buFont typeface="Lato"/>
              <a:buNone/>
              <a:defRPr sz="9600">
                <a:solidFill>
                  <a:srgbClr val="444A6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 rotWithShape="1">
          <a:blip r:embed="rId2">
            <a:alphaModFix/>
          </a:blip>
          <a:srcRect l="20584"/>
          <a:stretch/>
        </p:blipFill>
        <p:spPr>
          <a:xfrm>
            <a:off x="10889" y="166975"/>
            <a:ext cx="1493701" cy="480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>
            <a:spLocks noGrp="1"/>
          </p:cNvSpPr>
          <p:nvPr>
            <p:ph type="pic" idx="2"/>
          </p:nvPr>
        </p:nvSpPr>
        <p:spPr>
          <a:xfrm>
            <a:off x="6090761" y="2576036"/>
            <a:ext cx="3050400" cy="2560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8"/>
          <p:cNvSpPr>
            <a:spLocks noGrp="1"/>
          </p:cNvSpPr>
          <p:nvPr>
            <p:ph type="pic" idx="3"/>
          </p:nvPr>
        </p:nvSpPr>
        <p:spPr>
          <a:xfrm>
            <a:off x="-8122" y="2576035"/>
            <a:ext cx="3050400" cy="2560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8"/>
          <p:cNvSpPr>
            <a:spLocks noGrp="1"/>
          </p:cNvSpPr>
          <p:nvPr>
            <p:ph type="pic" idx="4"/>
          </p:nvPr>
        </p:nvSpPr>
        <p:spPr>
          <a:xfrm>
            <a:off x="3040381" y="2855"/>
            <a:ext cx="3050400" cy="256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Confidential">
  <p:cSld name="Title - Confidential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00" y="35775"/>
            <a:ext cx="1995575" cy="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362847" y="4831131"/>
            <a:ext cx="17613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457200" y="222885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7367620" y="4791863"/>
            <a:ext cx="17763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9"/>
          <p:cNvSpPr/>
          <p:nvPr/>
        </p:nvSpPr>
        <p:spPr>
          <a:xfrm>
            <a:off x="4564242" y="4828127"/>
            <a:ext cx="42879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Open Sans SemiBold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00" y="889476"/>
            <a:ext cx="2032225" cy="18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038" y="37550"/>
            <a:ext cx="4521986" cy="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Alternative">
  <p:cSld name="Title - Alternativ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0301" y="4804157"/>
            <a:ext cx="983201" cy="20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2188" y="4762526"/>
            <a:ext cx="1641834" cy="28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8280" y="4846354"/>
            <a:ext cx="1363334" cy="122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285750" y="4841483"/>
            <a:ext cx="17613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sz="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1500"/>
          </a:xfrm>
          <a:prstGeom prst="rect">
            <a:avLst/>
          </a:prstGeom>
          <a:solidFill>
            <a:srgbClr val="007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  <a:defRPr sz="27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sz="3000" b="0" i="0" u="none" strike="noStrike" cap="non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457200" y="1028701"/>
            <a:ext cx="82296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619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619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619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619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"/>
              <a:buNone/>
              <a:defRPr sz="3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/>
          <p:nvPr/>
        </p:nvSpPr>
        <p:spPr>
          <a:xfrm>
            <a:off x="3181091" y="3340431"/>
            <a:ext cx="3479400" cy="15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lang="en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" dirty="0">
                <a:latin typeface="Open Sans SemiBold"/>
                <a:ea typeface="Open Sans SemiBold"/>
                <a:cs typeface="Open Sans SemiBold"/>
                <a:sym typeface="Open Sans SemiBold"/>
              </a:rPr>
              <a:t>Jack Lasota</a:t>
            </a:r>
            <a:endParaRPr sz="1400" b="0" i="0" u="none" strike="noStrike" cap="none" dirty="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Pittsburgh Supercomputing Center (PSC)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Carnegie Mellon University / University of Pittsburgh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999241" y="1371818"/>
            <a:ext cx="78431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280"/>
              <a:buFont typeface="Open Sans"/>
              <a:buNone/>
            </a:pPr>
            <a:br>
              <a:rPr lang="en" sz="3800" dirty="0">
                <a:solidFill>
                  <a:srgbClr val="BB002A"/>
                </a:solidFill>
              </a:rPr>
            </a:br>
            <a:r>
              <a:rPr lang="en" sz="3800" dirty="0" err="1">
                <a:solidFill>
                  <a:srgbClr val="BB002A"/>
                </a:solidFill>
              </a:rPr>
              <a:t>HuBMAP</a:t>
            </a:r>
            <a:r>
              <a:rPr lang="en" sz="3800" dirty="0">
                <a:solidFill>
                  <a:srgbClr val="BB002A"/>
                </a:solidFill>
              </a:rPr>
              <a:t> Data Processing Pipelines</a:t>
            </a:r>
            <a:endParaRPr b="0" i="1" u="none" strike="noStrike" cap="none" dirty="0">
              <a:solidFill>
                <a:srgbClr val="BB00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sldNum" idx="12"/>
          </p:nvPr>
        </p:nvSpPr>
        <p:spPr>
          <a:xfrm>
            <a:off x="362847" y="4831131"/>
            <a:ext cx="17613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43" name="Google Shape;1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38106"/>
            <a:ext cx="1430850" cy="36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261525" y="6160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 dirty="0">
                <a:latin typeface=""/>
              </a:rPr>
              <a:t>Overview</a:t>
            </a:r>
            <a:endParaRPr b="1" dirty="0">
              <a:latin typeface=""/>
            </a:endParaRPr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317625" y="738038"/>
            <a:ext cx="7547400" cy="4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000000"/>
                </a:solidFill>
                <a:latin typeface=""/>
                <a:sym typeface="Inter"/>
              </a:rPr>
              <a:t>Outline, Background of </a:t>
            </a:r>
            <a:r>
              <a:rPr lang="en" sz="1800" dirty="0" err="1">
                <a:solidFill>
                  <a:srgbClr val="000000"/>
                </a:solidFill>
                <a:latin typeface=""/>
                <a:sym typeface="Inter"/>
              </a:rPr>
              <a:t>HubMap</a:t>
            </a:r>
            <a:r>
              <a:rPr lang="en" sz="1800" dirty="0">
                <a:solidFill>
                  <a:srgbClr val="000000"/>
                </a:solidFill>
                <a:latin typeface=""/>
                <a:sym typeface="Inter"/>
              </a:rPr>
              <a:t> (or PSC/Ruffalo lab?) (~2)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000000"/>
                </a:solidFill>
                <a:latin typeface=""/>
              </a:rPr>
              <a:t>Quick tour of HuBMAP Consortium Portal (~2)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000000"/>
                </a:solidFill>
                <a:latin typeface=""/>
              </a:rPr>
              <a:t>Data processing pipeline (~2 Penny on scRNAseq, one workflow, one on results?)</a:t>
            </a:r>
            <a:endParaRPr lang="en" sz="1600" dirty="0">
              <a:solidFill>
                <a:srgbClr val="000000"/>
              </a:solidFill>
              <a:latin typeface="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000000"/>
                </a:solidFill>
                <a:latin typeface=""/>
              </a:rPr>
              <a:t>User interface</a:t>
            </a:r>
            <a:endParaRPr sz="1800" dirty="0">
              <a:solidFill>
                <a:srgbClr val="00000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285750" y="4841483"/>
            <a:ext cx="17613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1500"/>
          </a:xfrm>
          <a:prstGeom prst="rect">
            <a:avLst/>
          </a:prstGeom>
          <a:solidFill>
            <a:srgbClr val="007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87119" y="639817"/>
            <a:ext cx="8969762" cy="386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>
                <a:solidFill>
                  <a:schemeClr val="bg2"/>
                </a:solidFill>
              </a:rPr>
              <a:t>Objective:</a:t>
            </a:r>
            <a:r>
              <a:rPr lang="en-US" sz="1800" dirty="0">
                <a:solidFill>
                  <a:schemeClr val="bg2"/>
                </a:solidFill>
              </a:rPr>
              <a:t> Build pipelines for large-scale biological data and provide accessible tools with spatial maps.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b="1" dirty="0">
                <a:solidFill>
                  <a:schemeClr val="bg2"/>
                </a:solidFill>
              </a:rPr>
              <a:t>Standardization:</a:t>
            </a:r>
            <a:r>
              <a:rPr lang="en-US" sz="1800" dirty="0">
                <a:solidFill>
                  <a:schemeClr val="bg2"/>
                </a:solidFill>
              </a:rPr>
              <a:t> Uniformly process multimodal data from all tissue mapping centers.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b="1" dirty="0">
                <a:solidFill>
                  <a:schemeClr val="bg2"/>
                </a:solidFill>
              </a:rPr>
              <a:t>Tools:</a:t>
            </a:r>
            <a:r>
              <a:rPr lang="en-US" sz="1800" dirty="0">
                <a:solidFill>
                  <a:schemeClr val="bg2"/>
                </a:solidFill>
              </a:rPr>
              <a:t> Use Python (</a:t>
            </a:r>
            <a:r>
              <a:rPr lang="en-US" sz="1800" dirty="0" err="1">
                <a:solidFill>
                  <a:schemeClr val="bg2"/>
                </a:solidFill>
              </a:rPr>
              <a:t>Jupyter</a:t>
            </a:r>
            <a:r>
              <a:rPr lang="en-US" sz="1800" dirty="0">
                <a:solidFill>
                  <a:schemeClr val="bg2"/>
                </a:solidFill>
              </a:rPr>
              <a:t>) and domain-specific libraries for analysis.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b="1" dirty="0">
                <a:solidFill>
                  <a:schemeClr val="bg2"/>
                </a:solidFill>
              </a:rPr>
              <a:t>Environment:</a:t>
            </a:r>
            <a:r>
              <a:rPr lang="en-US" sz="1800" dirty="0">
                <a:solidFill>
                  <a:schemeClr val="bg2"/>
                </a:solidFill>
              </a:rPr>
              <a:t> Run pipelines on UNIX systems for high-throughput processing.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b="1" dirty="0">
                <a:solidFill>
                  <a:schemeClr val="bg2"/>
                </a:solidFill>
              </a:rPr>
              <a:t>Data Products:</a:t>
            </a:r>
            <a:r>
              <a:rPr lang="en-US" sz="1800" dirty="0">
                <a:solidFill>
                  <a:schemeClr val="bg2"/>
                </a:solidFill>
              </a:rPr>
              <a:t> Combine all datasets by assay and tissue.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132D9B-C05B-0465-C587-A2DDA1BF3ADA}"/>
              </a:ext>
            </a:extLst>
          </p:cNvPr>
          <p:cNvSpPr/>
          <p:nvPr/>
        </p:nvSpPr>
        <p:spPr>
          <a:xfrm>
            <a:off x="3485271" y="799244"/>
            <a:ext cx="5564460" cy="35450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FDAE75-81CD-0D9A-C4C5-A3D410E2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61" y="887145"/>
            <a:ext cx="5246410" cy="274206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FDEF0-0E9E-89FE-9528-247524E8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HuBMAP</a:t>
            </a:r>
            <a:r>
              <a:rPr lang="en-US" dirty="0"/>
              <a:t> Consortium Data Portal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97383-628D-B6F7-86C1-EB41F28BEB35}"/>
              </a:ext>
            </a:extLst>
          </p:cNvPr>
          <p:cNvSpPr txBox="1"/>
          <p:nvPr/>
        </p:nvSpPr>
        <p:spPr>
          <a:xfrm>
            <a:off x="94269" y="879638"/>
            <a:ext cx="32369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"/>
              </a:rPr>
              <a:t>Data Portal:</a:t>
            </a:r>
            <a:r>
              <a:rPr lang="en-US" dirty="0">
                <a:latin typeface=""/>
              </a:rPr>
              <a:t> Centralized access to datasets with tools for analysis and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"/>
            </a:endParaRPr>
          </a:p>
          <a:p>
            <a:endParaRPr lang="en-US" b="1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"/>
              </a:rPr>
              <a:t>Discovery:</a:t>
            </a:r>
            <a:r>
              <a:rPr lang="en-US" dirty="0">
                <a:latin typeface=""/>
              </a:rPr>
              <a:t> Search or browse by organ, cell type, or molecule.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"/>
            </a:endParaRPr>
          </a:p>
          <a:p>
            <a:endParaRPr lang="en-US" b="1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"/>
              </a:rPr>
              <a:t>Visualization:</a:t>
            </a:r>
            <a:r>
              <a:rPr lang="en-US" dirty="0">
                <a:latin typeface=""/>
              </a:rPr>
              <a:t> Interactive tools for spatial and single-cell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"/>
            </a:endParaRPr>
          </a:p>
          <a:p>
            <a:endParaRPr lang="en-US" b="1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"/>
              </a:rPr>
              <a:t>Access:</a:t>
            </a:r>
            <a:r>
              <a:rPr lang="en-US" dirty="0">
                <a:latin typeface=""/>
              </a:rPr>
              <a:t> Download raw and processed datasets.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3BE830-49FD-7739-F496-9FDFA3CF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62" y="3629214"/>
            <a:ext cx="5246411" cy="51435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29576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1F9-028C-E2EC-772C-06B23465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" y="6545"/>
            <a:ext cx="9144000" cy="601500"/>
          </a:xfrm>
        </p:spPr>
        <p:txBody>
          <a:bodyPr/>
          <a:lstStyle/>
          <a:p>
            <a:r>
              <a:rPr lang="en-US" dirty="0"/>
              <a:t>Raw Heart Data -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C64C8-C76C-B86B-D5DD-AEBEAF017869}"/>
              </a:ext>
            </a:extLst>
          </p:cNvPr>
          <p:cNvSpPr/>
          <p:nvPr/>
        </p:nvSpPr>
        <p:spPr>
          <a:xfrm>
            <a:off x="108466" y="912710"/>
            <a:ext cx="4014095" cy="2380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746E78-4921-1425-1910-B448A9B74A93}"/>
              </a:ext>
            </a:extLst>
          </p:cNvPr>
          <p:cNvSpPr/>
          <p:nvPr/>
        </p:nvSpPr>
        <p:spPr>
          <a:xfrm>
            <a:off x="4938462" y="912711"/>
            <a:ext cx="4014095" cy="2380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8C8665-D41C-8027-0B8D-5FF21F99E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3" y="1190883"/>
            <a:ext cx="3830131" cy="1793654"/>
          </a:xfrm>
          <a:prstGeom prst="rect">
            <a:avLst/>
          </a:prstGeom>
          <a:effectLst>
            <a:softEdge rad="56070"/>
          </a:effectLst>
        </p:spPr>
      </p:pic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4AF36DA-ED82-58D2-AA11-3FE1A565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62" y="1206573"/>
            <a:ext cx="1994084" cy="193147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BD5B26C-B633-C406-0CBF-C2B7ED6B7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39" y="1008412"/>
            <a:ext cx="1603812" cy="218904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F00EB-EC3A-2936-6486-86A0EF59346B}"/>
              </a:ext>
            </a:extLst>
          </p:cNvPr>
          <p:cNvSpPr txBox="1"/>
          <p:nvPr/>
        </p:nvSpPr>
        <p:spPr>
          <a:xfrm>
            <a:off x="124272" y="3536021"/>
            <a:ext cx="8890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"/>
              </a:rPr>
              <a:t>HuBMAP</a:t>
            </a:r>
            <a:r>
              <a:rPr lang="en-US" dirty="0">
                <a:latin typeface=""/>
              </a:rPr>
              <a:t> raw heart data was read using the </a:t>
            </a:r>
            <a:r>
              <a:rPr lang="en-US" dirty="0" err="1">
                <a:latin typeface=""/>
              </a:rPr>
              <a:t>AnnData</a:t>
            </a:r>
            <a:r>
              <a:rPr lang="en-US" dirty="0">
                <a:latin typeface=""/>
              </a:rPr>
              <a:t> Python package, which provides tools for interpreting and working with complex biological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"/>
              </a:rPr>
              <a:t>The pandas library enables targeted analysis of specific data points.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2EFF39-B3DB-848E-7871-C4B1AFBC0F48}"/>
              </a:ext>
            </a:extLst>
          </p:cNvPr>
          <p:cNvSpPr/>
          <p:nvPr/>
        </p:nvSpPr>
        <p:spPr>
          <a:xfrm>
            <a:off x="4219534" y="2014837"/>
            <a:ext cx="631588" cy="3149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6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D45E-3DF2-336B-CD17-BC999D0A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D19AE-BD32-7F67-9ABC-943FDEB25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634286"/>
            <a:ext cx="8441473" cy="4116134"/>
          </a:xfrm>
        </p:spPr>
        <p:txBody>
          <a:bodyPr/>
          <a:lstStyle/>
          <a:p>
            <a:r>
              <a:rPr lang="en-US" b="1" dirty="0"/>
              <a:t>Scanpy</a:t>
            </a:r>
            <a:r>
              <a:rPr lang="en-US" dirty="0"/>
              <a:t> is a Python toolkit for analyzing large single-cell gene expression datasets.</a:t>
            </a:r>
          </a:p>
          <a:p>
            <a:pPr lvl="1"/>
            <a:r>
              <a:rPr lang="en-US" b="1" dirty="0"/>
              <a:t>Pre-processing:</a:t>
            </a:r>
            <a:r>
              <a:rPr lang="en-US" dirty="0"/>
              <a:t> quality control and filtering of cells and genes.</a:t>
            </a:r>
          </a:p>
          <a:p>
            <a:pPr lvl="1"/>
            <a:r>
              <a:rPr lang="en-US" b="1" dirty="0"/>
              <a:t>Clustering:</a:t>
            </a:r>
            <a:r>
              <a:rPr lang="en-US" dirty="0"/>
              <a:t> identifies cell groups based on gene expression profiles.</a:t>
            </a:r>
          </a:p>
          <a:p>
            <a:pPr lvl="1"/>
            <a:r>
              <a:rPr lang="en-US" b="1" dirty="0"/>
              <a:t>Visualization</a:t>
            </a:r>
            <a:r>
              <a:rPr lang="en-US" dirty="0"/>
              <a:t> supports tools like UMAP to explore high-dimensional data.</a:t>
            </a:r>
          </a:p>
          <a:p>
            <a:pPr lvl="1"/>
            <a:r>
              <a:rPr lang="en-US" b="1" dirty="0"/>
              <a:t>Differential expression</a:t>
            </a:r>
            <a:r>
              <a:rPr lang="en-US" dirty="0"/>
              <a:t> detects genes varying between cell populations.</a:t>
            </a:r>
          </a:p>
          <a:p>
            <a:pPr lvl="1"/>
            <a:r>
              <a:rPr lang="en-US" b="1" dirty="0"/>
              <a:t>Integration</a:t>
            </a:r>
            <a:r>
              <a:rPr lang="en-US" dirty="0"/>
              <a:t> is compatible with other Python libraries for extended workflows.</a:t>
            </a:r>
          </a:p>
        </p:txBody>
      </p:sp>
    </p:spTree>
    <p:extLst>
      <p:ext uri="{BB962C8B-B14F-4D97-AF65-F5344CB8AC3E}">
        <p14:creationId xmlns:p14="http://schemas.microsoft.com/office/powerpoint/2010/main" val="14973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9CFD-F975-8A6D-0633-A0038388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Processed Heart Data – Pipeline Results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EF5D1-0974-BD74-BAE3-9C7DFBAE3112}"/>
              </a:ext>
            </a:extLst>
          </p:cNvPr>
          <p:cNvSpPr/>
          <p:nvPr/>
        </p:nvSpPr>
        <p:spPr>
          <a:xfrm>
            <a:off x="474491" y="3389515"/>
            <a:ext cx="4547425" cy="12232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49BE27-3939-FFA1-4921-41B172AEE078}"/>
              </a:ext>
            </a:extLst>
          </p:cNvPr>
          <p:cNvSpPr/>
          <p:nvPr/>
        </p:nvSpPr>
        <p:spPr>
          <a:xfrm>
            <a:off x="507452" y="660939"/>
            <a:ext cx="3637621" cy="257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5CC84C-E73B-84D9-DE95-250F9DB6AD98}"/>
              </a:ext>
            </a:extLst>
          </p:cNvPr>
          <p:cNvSpPr/>
          <p:nvPr/>
        </p:nvSpPr>
        <p:spPr>
          <a:xfrm>
            <a:off x="5021917" y="671003"/>
            <a:ext cx="3126004" cy="2572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CB104-444A-6533-BF6D-3CD5EEBE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5" y="3492460"/>
            <a:ext cx="4451155" cy="10173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DE5F52-C0EE-AA73-7FFC-7967D43A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7" y="755921"/>
            <a:ext cx="3423530" cy="242547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398F55-D517-C99B-BF2A-2157979A3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50" y="733489"/>
            <a:ext cx="2903738" cy="244790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32D7E-5780-63F2-22F2-9D878B8963DF}"/>
              </a:ext>
            </a:extLst>
          </p:cNvPr>
          <p:cNvSpPr txBox="1"/>
          <p:nvPr/>
        </p:nvSpPr>
        <p:spPr>
          <a:xfrm>
            <a:off x="4973780" y="3289763"/>
            <a:ext cx="3825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"/>
              </a:rPr>
              <a:t>After processing, about 99% of cells and 75% of genes were filtered out.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"/>
              </a:rPr>
              <a:t>Pipeline utilizes Leiden clustering, viewed with UMAPs plotted by </a:t>
            </a:r>
            <a:r>
              <a:rPr lang="en-US" sz="1200" dirty="0" err="1">
                <a:latin typeface=""/>
              </a:rPr>
              <a:t>scanpy</a:t>
            </a:r>
            <a:r>
              <a:rPr lang="en-US" sz="1200" dirty="0">
                <a:latin typeface="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"/>
              </a:rPr>
              <a:t>Metadata gives an overview of the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5FBE6874-E904-6744-3A34-0F91115D1594}"/>
              </a:ext>
            </a:extLst>
          </p:cNvPr>
          <p:cNvSpPr/>
          <p:nvPr/>
        </p:nvSpPr>
        <p:spPr>
          <a:xfrm rot="18883916">
            <a:off x="33735" y="2940831"/>
            <a:ext cx="553327" cy="652144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18DB5E4-7940-6917-0A4E-0CE23C83D4AA}"/>
              </a:ext>
            </a:extLst>
          </p:cNvPr>
          <p:cNvSpPr/>
          <p:nvPr/>
        </p:nvSpPr>
        <p:spPr>
          <a:xfrm>
            <a:off x="4256206" y="1980463"/>
            <a:ext cx="631588" cy="3149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9578-7F69-701A-95ED-47B5D118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B76799-8B39-6F21-EFEC-3A8E6BA947D6}"/>
              </a:ext>
            </a:extLst>
          </p:cNvPr>
          <p:cNvSpPr/>
          <p:nvPr/>
        </p:nvSpPr>
        <p:spPr>
          <a:xfrm>
            <a:off x="86264" y="688259"/>
            <a:ext cx="4070555" cy="2271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CF1F942-7EFD-9EEA-697C-AA83934D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8" y="812990"/>
            <a:ext cx="3918722" cy="204202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4B5B5A-7BA9-E2AE-4501-76F39E862769}"/>
              </a:ext>
            </a:extLst>
          </p:cNvPr>
          <p:cNvSpPr/>
          <p:nvPr/>
        </p:nvSpPr>
        <p:spPr>
          <a:xfrm>
            <a:off x="155358" y="2391755"/>
            <a:ext cx="3918722" cy="223100"/>
          </a:xfrm>
          <a:prstGeom prst="rect">
            <a:avLst/>
          </a:prstGeom>
          <a:solidFill>
            <a:srgbClr val="FFFF00">
              <a:alpha val="4559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AA954B2-D664-F146-DC77-E6D2556962F8}"/>
              </a:ext>
            </a:extLst>
          </p:cNvPr>
          <p:cNvSpPr/>
          <p:nvPr/>
        </p:nvSpPr>
        <p:spPr>
          <a:xfrm>
            <a:off x="4256206" y="1980463"/>
            <a:ext cx="631588" cy="3149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8B18E9-6A35-2DA2-A0F6-E8F0058753CE}"/>
              </a:ext>
            </a:extLst>
          </p:cNvPr>
          <p:cNvSpPr/>
          <p:nvPr/>
        </p:nvSpPr>
        <p:spPr>
          <a:xfrm>
            <a:off x="4987181" y="688259"/>
            <a:ext cx="4001461" cy="2271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BF282E-B41D-720C-EEBC-DF5ADD52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58" y="764245"/>
            <a:ext cx="3771057" cy="209076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8D88E4EA-0ED9-7CF5-BC97-53E204A19A5D}"/>
              </a:ext>
            </a:extLst>
          </p:cNvPr>
          <p:cNvSpPr/>
          <p:nvPr/>
        </p:nvSpPr>
        <p:spPr>
          <a:xfrm rot="9183329">
            <a:off x="4235779" y="2981011"/>
            <a:ext cx="631588" cy="3149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892A1-DBCA-3D2E-0756-BE3905DCDC05}"/>
              </a:ext>
            </a:extLst>
          </p:cNvPr>
          <p:cNvSpPr/>
          <p:nvPr/>
        </p:nvSpPr>
        <p:spPr>
          <a:xfrm>
            <a:off x="86264" y="3094892"/>
            <a:ext cx="4070555" cy="16529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CF0B7C8-2FA6-8E66-62EC-3DACDDF3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3" y="3185336"/>
            <a:ext cx="3470031" cy="14720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D9DF45-44A2-1044-A0B0-5493D2AEC240}"/>
              </a:ext>
            </a:extLst>
          </p:cNvPr>
          <p:cNvSpPr txBox="1"/>
          <p:nvPr/>
        </p:nvSpPr>
        <p:spPr>
          <a:xfrm>
            <a:off x="4987181" y="3324454"/>
            <a:ext cx="408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"/>
              </a:rPr>
              <a:t>Metadata is integrated into the user interface, with tissue type overviews provided. Shiny app enables both gene and cell-level insights/comparisons.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EEFB31-4A54-501A-E4C8-950DAAD42B28}"/>
              </a:ext>
            </a:extLst>
          </p:cNvPr>
          <p:cNvSpPr/>
          <p:nvPr/>
        </p:nvSpPr>
        <p:spPr>
          <a:xfrm>
            <a:off x="6770760" y="1405784"/>
            <a:ext cx="431563" cy="115367"/>
          </a:xfrm>
          <a:prstGeom prst="rect">
            <a:avLst/>
          </a:prstGeom>
          <a:solidFill>
            <a:srgbClr val="FFFF00">
              <a:alpha val="46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>
            <a:spLocks noGrp="1"/>
          </p:cNvSpPr>
          <p:nvPr>
            <p:ph type="sldNum" idx="12"/>
          </p:nvPr>
        </p:nvSpPr>
        <p:spPr>
          <a:xfrm>
            <a:off x="285750" y="4841483"/>
            <a:ext cx="1761300" cy="1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1500"/>
          </a:xfrm>
          <a:prstGeom prst="rect">
            <a:avLst/>
          </a:prstGeom>
          <a:solidFill>
            <a:srgbClr val="007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body" idx="1"/>
          </p:nvPr>
        </p:nvSpPr>
        <p:spPr>
          <a:xfrm>
            <a:off x="285750" y="1009400"/>
            <a:ext cx="8675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Nick Nystrom (PI, PSC): </a:t>
            </a:r>
            <a:r>
              <a:rPr lang="en" sz="1200">
                <a:solidFill>
                  <a:schemeClr val="dk1"/>
                </a:solidFill>
              </a:rPr>
              <a:t>PSC Chief Scientist  			</a:t>
            </a:r>
            <a:r>
              <a:rPr lang="en" sz="1200" b="1">
                <a:solidFill>
                  <a:schemeClr val="dk1"/>
                </a:solidFill>
              </a:rPr>
              <a:t>Jonathan C. Silverstein (PI, Pitt): </a:t>
            </a:r>
            <a:r>
              <a:rPr lang="en" sz="1200">
                <a:solidFill>
                  <a:schemeClr val="dk1"/>
                </a:solidFill>
              </a:rPr>
              <a:t>Professor and CRIO, DBMI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444A65"/>
      </a:dk1>
      <a:lt1>
        <a:srgbClr val="FFFFFF"/>
      </a:lt1>
      <a:dk2>
        <a:srgbClr val="000000"/>
      </a:dk2>
      <a:lt2>
        <a:srgbClr val="757575"/>
      </a:lt2>
      <a:accent1>
        <a:srgbClr val="444A65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9A220B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386</Words>
  <Application>Microsoft Macintosh PowerPoint</Application>
  <PresentationFormat>On-screen Show (16:9)</PresentationFormat>
  <Paragraphs>56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Open Sans SemiBold</vt:lpstr>
      <vt:lpstr>Inter</vt:lpstr>
      <vt:lpstr>Lato</vt:lpstr>
      <vt:lpstr>Arial</vt:lpstr>
      <vt:lpstr>Open Sans</vt:lpstr>
      <vt:lpstr>Calibri</vt:lpstr>
      <vt:lpstr>Simple Light</vt:lpstr>
      <vt:lpstr>Swiss</vt:lpstr>
      <vt:lpstr> HuBMAP Data Processing Pipelines</vt:lpstr>
      <vt:lpstr>Overview</vt:lpstr>
      <vt:lpstr>Introduction</vt:lpstr>
      <vt:lpstr>HuBMAP Consortium Data Portal</vt:lpstr>
      <vt:lpstr>Raw Heart Data - scRNAseq</vt:lpstr>
      <vt:lpstr>Scanpy</vt:lpstr>
      <vt:lpstr>Processed Heart Data – Pipeline Results </vt:lpstr>
      <vt:lpstr>User Interface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Lasota, Jack J</cp:lastModifiedBy>
  <cp:revision>10</cp:revision>
  <dcterms:modified xsi:type="dcterms:W3CDTF">2025-07-08T14:23:18Z</dcterms:modified>
</cp:coreProperties>
</file>